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14"/>
  </p:notesMasterIdLst>
  <p:sldIdLst>
    <p:sldId id="257" r:id="rId2"/>
    <p:sldId id="258" r:id="rId3"/>
    <p:sldId id="268" r:id="rId4"/>
    <p:sldId id="260" r:id="rId5"/>
    <p:sldId id="272" r:id="rId6"/>
    <p:sldId id="261" r:id="rId7"/>
    <p:sldId id="262" r:id="rId8"/>
    <p:sldId id="269" r:id="rId9"/>
    <p:sldId id="263" r:id="rId10"/>
    <p:sldId id="274" r:id="rId11"/>
    <p:sldId id="271" r:id="rId12"/>
    <p:sldId id="273" r:id="rId13"/>
  </p:sldIdLst>
  <p:sldSz cx="9144000" cy="5143500" type="screen16x9"/>
  <p:notesSz cx="6858000" cy="9144000"/>
  <p:embeddedFontLst>
    <p:embeddedFont>
      <p:font typeface="Garamond" panose="02020404030301010803" pitchFamily="18" charset="0"/>
      <p:regular r:id="rId15"/>
      <p:bold r:id="rId16"/>
      <p:italic r:id="rId17"/>
    </p:embeddedFont>
    <p:embeddedFont>
      <p:font typeface="Roboto" panose="02000000000000000000" pitchFamily="2" charset="0"/>
      <p:regular r:id="rId18"/>
      <p:bold r:id="rId19"/>
      <p:italic r:id="rId20"/>
      <p:boldItalic r:id="rId2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57D256-BBD5-4408-8FBF-3DDB8E9B2F13}" v="100" dt="2023-10-19T01:03:53.069"/>
    <p1510:client id="{144C985A-0F9F-42EB-A8EF-7132DEFDFA34}" v="196" dt="2023-10-19T02:23:01.751"/>
    <p1510:client id="{5CF37FEC-6179-4268-952B-5990D486F2A7}" v="329" dt="2023-10-19T04:55:13.558"/>
    <p1510:client id="{6C443E59-9427-4820-BDEF-1D1A92F7DB60}" v="2" dt="2023-10-18T08:29:04.219"/>
    <p1510:client id="{80180B4E-9732-4597-BC59-49FE933EE466}" v="42" dt="2023-10-19T00:27:38.880"/>
    <p1510:client id="{C2899A1D-09D9-44EE-98A6-B2DD54A3B8E6}" v="498" dt="2023-10-19T04:34:55.709"/>
    <p1510:client id="{DC29868C-70F5-4E79-954B-3861138E9FF9}" v="67" dt="2023-10-19T01:51:15.733"/>
    <p1510:client id="{DED73F12-FA4F-4648-ADC0-589D9CEDDAB8}" v="3" dt="2023-10-19T00:46:35.800"/>
  </p1510:revLst>
</p1510:revInfo>
</file>

<file path=ppt/tableStyles.xml><?xml version="1.0" encoding="utf-8"?>
<a:tblStyleLst xmlns:a="http://schemas.openxmlformats.org/drawingml/2006/main" def="{4379BD28-EE8D-40F4-992F-F0C7D7208E2A}">
  <a:tblStyle styleId="{4379BD28-EE8D-40F4-992F-F0C7D7208E2A}" styleName="Table_0">
    <a:wholeTbl>
      <a:tcTxStyle b="off" i="off">
        <a:font>
          <a:latin typeface="Roboto"/>
          <a:ea typeface="Roboto"/>
          <a:cs typeface="Roboto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AEDFC"/>
          </a:solidFill>
        </a:fill>
      </a:tcStyle>
    </a:wholeTbl>
    <a:band1H>
      <a:tcTxStyle/>
      <a:tcStyle>
        <a:tcBdr/>
        <a:fill>
          <a:solidFill>
            <a:srgbClr val="D4D9F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D4D9F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Roboto"/>
          <a:ea typeface="Roboto"/>
          <a:cs typeface="Roboto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Roboto"/>
          <a:ea typeface="Roboto"/>
          <a:cs typeface="Roboto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Roboto"/>
          <a:ea typeface="Roboto"/>
          <a:cs typeface="Roboto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Roboto"/>
          <a:ea typeface="Roboto"/>
          <a:cs typeface="Roboto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520" y="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JP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jpeg>
</file>

<file path=ppt/media/image23.png>
</file>

<file path=ppt/media/image24.jpe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6c154c8b5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g6c154c8b5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6c154c8b50_0_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g6c154c8b50_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6c154c8b50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g6c154c8b50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6c154c8b50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g6c154c8b50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6c154c8b50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g6c154c8b50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6c154c8b50_0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g6c154c8b50_0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2700" y="0"/>
            <a:ext cx="9173370" cy="5142161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19299" y="1403349"/>
            <a:ext cx="5111752" cy="1136650"/>
          </a:xfrm>
        </p:spPr>
        <p:txBody>
          <a:bodyPr anchor="b">
            <a:noAutofit/>
          </a:bodyPr>
          <a:lstStyle>
            <a:lvl1pPr algn="ctr">
              <a:defRPr sz="405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19299" y="2743198"/>
            <a:ext cx="5111752" cy="990602"/>
          </a:xfrm>
        </p:spPr>
        <p:txBody>
          <a:bodyPr anchor="t">
            <a:normAutofit/>
          </a:bodyPr>
          <a:lstStyle>
            <a:lvl1pPr marL="0" indent="0" algn="ctr">
              <a:buNone/>
              <a:defRPr sz="1575">
                <a:solidFill>
                  <a:schemeClr val="tx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987425" y="3778247"/>
            <a:ext cx="673100" cy="209550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3/3/2024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019298" y="3778247"/>
            <a:ext cx="3910976" cy="20955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17676" y="3778247"/>
            <a:ext cx="413375" cy="20955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15" name="Straight Connector 14"/>
          <p:cNvCxnSpPr/>
          <p:nvPr/>
        </p:nvCxnSpPr>
        <p:spPr>
          <a:xfrm>
            <a:off x="2019299" y="2641598"/>
            <a:ext cx="5111751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9499078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551" y="3611561"/>
            <a:ext cx="7207250" cy="425054"/>
          </a:xfrm>
        </p:spPr>
        <p:txBody>
          <a:bodyPr anchor="b">
            <a:normAutofit/>
          </a:bodyPr>
          <a:lstStyle>
            <a:lvl1pPr algn="ctr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1070" y="781050"/>
            <a:ext cx="7579479" cy="2501902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71551" y="4036615"/>
            <a:ext cx="7207250" cy="370284"/>
          </a:xfrm>
        </p:spPr>
        <p:txBody>
          <a:bodyPr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9035106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7901" y="736599"/>
            <a:ext cx="7194549" cy="2216151"/>
          </a:xfrm>
        </p:spPr>
        <p:txBody>
          <a:bodyPr anchor="ctr">
            <a:normAutofit/>
          </a:bodyPr>
          <a:lstStyle>
            <a:lvl1pPr algn="ctr">
              <a:defRPr sz="2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7901" y="3257550"/>
            <a:ext cx="7194549" cy="11493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047127" y="3105149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399516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60" y="736599"/>
            <a:ext cx="6972299" cy="1778001"/>
          </a:xfrm>
        </p:spPr>
        <p:txBody>
          <a:bodyPr anchor="ctr">
            <a:normAutofit/>
          </a:bodyPr>
          <a:lstStyle>
            <a:lvl1pPr algn="ctr">
              <a:defRPr sz="24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256109" y="2514600"/>
            <a:ext cx="6629402" cy="43815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1500"/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1" y="3257550"/>
            <a:ext cx="7207250" cy="11493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14" name="TextBox 13"/>
          <p:cNvSpPr txBox="1"/>
          <p:nvPr/>
        </p:nvSpPr>
        <p:spPr>
          <a:xfrm>
            <a:off x="646510" y="659971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950200" y="2120903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047127" y="3105149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3575622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552" y="2481436"/>
            <a:ext cx="7207251" cy="1101600"/>
          </a:xfrm>
        </p:spPr>
        <p:txBody>
          <a:bodyPr anchor="b">
            <a:normAutofit/>
          </a:bodyPr>
          <a:lstStyle>
            <a:lvl1pPr algn="l">
              <a:defRPr sz="2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1" y="3583036"/>
            <a:ext cx="7207251" cy="645300"/>
          </a:xfrm>
        </p:spPr>
        <p:txBody>
          <a:bodyPr anchor="t">
            <a:normAutofit/>
          </a:bodyPr>
          <a:lstStyle>
            <a:lvl1pPr marL="0" indent="0" algn="l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90683430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60" y="736599"/>
            <a:ext cx="6972299" cy="1682751"/>
          </a:xfrm>
        </p:spPr>
        <p:txBody>
          <a:bodyPr anchor="ctr">
            <a:normAutofit/>
          </a:bodyPr>
          <a:lstStyle>
            <a:lvl1pPr algn="ctr">
              <a:defRPr sz="24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971551" y="2729484"/>
            <a:ext cx="7207251" cy="665226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1" y="3397250"/>
            <a:ext cx="7207251" cy="1009650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12" name="TextBox 11"/>
          <p:cNvSpPr txBox="1"/>
          <p:nvPr/>
        </p:nvSpPr>
        <p:spPr>
          <a:xfrm>
            <a:off x="646510" y="659971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950200" y="1949446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047127" y="257175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9353087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551" y="736599"/>
            <a:ext cx="7207250" cy="1682751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971551" y="2722626"/>
            <a:ext cx="7207251" cy="630936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1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0" y="3352800"/>
            <a:ext cx="7207253" cy="1054100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047127" y="257175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596674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14" name="Straight Connector 13"/>
          <p:cNvCxnSpPr/>
          <p:nvPr/>
        </p:nvCxnSpPr>
        <p:spPr>
          <a:xfrm>
            <a:off x="1047127" y="181610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0575379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49518" y="736599"/>
            <a:ext cx="1418171" cy="36703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71549" y="736599"/>
            <a:ext cx="5574769" cy="36703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14" name="Straight Connector 13"/>
          <p:cNvCxnSpPr/>
          <p:nvPr/>
        </p:nvCxnSpPr>
        <p:spPr>
          <a:xfrm>
            <a:off x="6647918" y="742950"/>
            <a:ext cx="0" cy="36576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9608218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-Subtitle">
  <p:cSld name="Title-Subtitle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>
            <a:spLocks noGrp="1"/>
          </p:cNvSpPr>
          <p:nvPr>
            <p:ph type="body" idx="1"/>
          </p:nvPr>
        </p:nvSpPr>
        <p:spPr>
          <a:xfrm>
            <a:off x="381000" y="883820"/>
            <a:ext cx="8368500" cy="1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marR="0" lvl="0" indent="-228600" algn="ctr" rtl="0">
              <a:spcBef>
                <a:spcPts val="24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28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28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28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28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28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28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28600" algn="l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5" name="Google Shape;55;p14"/>
          <p:cNvSpPr txBox="1">
            <a:spLocks noGrp="1"/>
          </p:cNvSpPr>
          <p:nvPr>
            <p:ph type="title"/>
          </p:nvPr>
        </p:nvSpPr>
        <p:spPr>
          <a:xfrm>
            <a:off x="381000" y="341313"/>
            <a:ext cx="8368500" cy="4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3200"/>
              <a:buFont typeface="Roboto"/>
              <a:buNone/>
              <a:defRPr sz="32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078299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047127" y="181610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44575502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302" y="1314454"/>
            <a:ext cx="6119016" cy="1366886"/>
          </a:xfrm>
        </p:spPr>
        <p:txBody>
          <a:bodyPr anchor="b">
            <a:normAutofit/>
          </a:bodyPr>
          <a:lstStyle>
            <a:lvl1pPr algn="ctr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1300" y="2884539"/>
            <a:ext cx="6119018" cy="71591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16" name="Straight Connector 15"/>
          <p:cNvCxnSpPr/>
          <p:nvPr/>
        </p:nvCxnSpPr>
        <p:spPr>
          <a:xfrm>
            <a:off x="1509542" y="2782939"/>
            <a:ext cx="6122535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2591344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047127" y="181610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73836" y="1920240"/>
            <a:ext cx="3538728" cy="248259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36008" y="1920240"/>
            <a:ext cx="3538728" cy="248259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89600654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0" y="1993900"/>
            <a:ext cx="3538728" cy="432197"/>
          </a:xfrm>
        </p:spPr>
        <p:txBody>
          <a:bodyPr anchor="b">
            <a:noAutofit/>
          </a:bodyPr>
          <a:lstStyle>
            <a:lvl1pPr marL="0" indent="0">
              <a:spcBef>
                <a:spcPts val="504"/>
              </a:spcBef>
              <a:spcAft>
                <a:spcPts val="450"/>
              </a:spcAft>
              <a:buNone/>
              <a:defRPr sz="2100" b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71550" y="2432447"/>
            <a:ext cx="3538728" cy="197445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35503" y="1993900"/>
            <a:ext cx="3538728" cy="432197"/>
          </a:xfrm>
        </p:spPr>
        <p:txBody>
          <a:bodyPr anchor="b">
            <a:noAutofit/>
          </a:bodyPr>
          <a:lstStyle>
            <a:lvl1pPr marL="0" indent="0">
              <a:spcBef>
                <a:spcPts val="504"/>
              </a:spcBef>
              <a:spcAft>
                <a:spcPts val="450"/>
              </a:spcAft>
              <a:buNone/>
              <a:defRPr sz="2100" b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35503" y="2432447"/>
            <a:ext cx="3538728" cy="197445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18" name="Straight Connector 17"/>
          <p:cNvCxnSpPr/>
          <p:nvPr/>
        </p:nvCxnSpPr>
        <p:spPr>
          <a:xfrm>
            <a:off x="1047127" y="181610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816472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14" name="Straight Connector 13"/>
          <p:cNvCxnSpPr/>
          <p:nvPr/>
        </p:nvCxnSpPr>
        <p:spPr>
          <a:xfrm>
            <a:off x="1047127" y="181610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5822085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256901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0359" y="1041401"/>
            <a:ext cx="2788841" cy="1028700"/>
          </a:xfrm>
        </p:spPr>
        <p:txBody>
          <a:bodyPr anchor="b">
            <a:normAutofit/>
          </a:bodyPr>
          <a:lstStyle>
            <a:lvl1pPr algn="ctr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1" y="736599"/>
            <a:ext cx="4102100" cy="3670301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70359" y="2273299"/>
            <a:ext cx="2788841" cy="1828803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16" name="Straight Connector 15"/>
          <p:cNvCxnSpPr/>
          <p:nvPr/>
        </p:nvCxnSpPr>
        <p:spPr>
          <a:xfrm>
            <a:off x="1047127" y="2184400"/>
            <a:ext cx="26358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0870796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549" y="1412874"/>
            <a:ext cx="4681362" cy="1028700"/>
          </a:xfrm>
        </p:spPr>
        <p:txBody>
          <a:bodyPr anchor="b">
            <a:normAutofit/>
          </a:bodyPr>
          <a:lstStyle>
            <a:lvl1pPr algn="ctr">
              <a:defRPr sz="21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71124" y="781050"/>
            <a:ext cx="2297510" cy="35814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71549" y="2441574"/>
            <a:ext cx="4681362" cy="1371600"/>
          </a:xfrm>
        </p:spPr>
        <p:txBody>
          <a:bodyPr anchor="t">
            <a:normAutofit/>
          </a:bodyPr>
          <a:lstStyle>
            <a:lvl1pPr marL="0" indent="0" algn="ctr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7950935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1802" y="0"/>
            <a:ext cx="9172472" cy="5142161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71552" y="736600"/>
            <a:ext cx="7200897" cy="9779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1" y="1917699"/>
            <a:ext cx="7200897" cy="248920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08126" y="4476750"/>
            <a:ext cx="1200150" cy="2095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3/3/2024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71551" y="4476750"/>
            <a:ext cx="5479425" cy="2095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65426" y="4476750"/>
            <a:ext cx="407023" cy="2095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002257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  <p:sldLayoutId id="2147483696" r:id="rId16"/>
    <p:sldLayoutId id="2147483697" r:id="rId17"/>
    <p:sldLayoutId id="2147483698" r:id="rId18"/>
  </p:sldLayoutIdLst>
  <p:hf sldNum="0" hdr="0" ftr="0" dt="0"/>
  <p:txStyles>
    <p:titleStyle>
      <a:lvl1pPr algn="ctr" defTabSz="342900" rtl="0" eaLnBrk="1" latinLnBrk="0" hangingPunct="1">
        <a:spcBef>
          <a:spcPct val="0"/>
        </a:spcBef>
        <a:buNone/>
        <a:defRPr sz="33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143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5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9001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35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157288" indent="-128588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2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1500188" indent="-128588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05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05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05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05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05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ws.amazon.com/blogs/architecture/field-notes-applying-machine-learning-to-vegetation-management-using-amazon-sagemaker/" TargetMode="External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aws.amazon.com/s3/?icmpid=docs_homepage_featuredsvcs" TargetMode="External"/><Relationship Id="rId5" Type="http://schemas.openxmlformats.org/officeDocument/2006/relationships/hyperlink" Target="https://docs.aws.amazon.com/index.html" TargetMode="External"/><Relationship Id="rId4" Type="http://schemas.openxmlformats.org/officeDocument/2006/relationships/hyperlink" Target="https://www.statista.com/statistics/1110342/market-size-airline-industry-worldwide/#:~:text=In%202023%2C%20the%20global%20market%20size%20of%20the,percent%20increase%20in%20value%20from%20the%20year%20before.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1.JP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6"/>
          <p:cNvSpPr/>
          <p:nvPr/>
        </p:nvSpPr>
        <p:spPr>
          <a:xfrm>
            <a:off x="3132306" y="1434038"/>
            <a:ext cx="2879400" cy="45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  <p:sp>
        <p:nvSpPr>
          <p:cNvPr id="69" name="Google Shape;69;p16"/>
          <p:cNvSpPr/>
          <p:nvPr/>
        </p:nvSpPr>
        <p:spPr>
          <a:xfrm>
            <a:off x="3132306" y="3663743"/>
            <a:ext cx="2879400" cy="45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C994E083-BF5B-1B5C-395E-BBBAC79CC7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41000"/>
          </a:blip>
          <a:srcRect/>
          <a:stretch/>
        </p:blipFill>
        <p:spPr bwMode="auto">
          <a:xfrm>
            <a:off x="1360073" y="849463"/>
            <a:ext cx="6308592" cy="3444573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108;p19">
            <a:extLst>
              <a:ext uri="{FF2B5EF4-FFF2-40B4-BE49-F238E27FC236}">
                <a16:creationId xmlns:a16="http://schemas.microsoft.com/office/drawing/2014/main" id="{ABAEC6D5-E95E-8F5D-162D-ACF388EFF5F6}"/>
              </a:ext>
            </a:extLst>
          </p:cNvPr>
          <p:cNvSpPr txBox="1">
            <a:spLocks/>
          </p:cNvSpPr>
          <p:nvPr/>
        </p:nvSpPr>
        <p:spPr>
          <a:xfrm>
            <a:off x="224160" y="325880"/>
            <a:ext cx="8368500" cy="25644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algn="l" defTabSz="342900" rtl="0" eaLnBrk="1" latinLnBrk="0" hangingPunct="1">
              <a:spcBef>
                <a:spcPct val="0"/>
              </a:spcBef>
              <a:buNone/>
              <a:defRPr sz="27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40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F00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Times New Roman"/>
                <a:cs typeface="Times New Roman"/>
              </a:rPr>
              <a:t>Flight Fare Forecasting</a:t>
            </a:r>
            <a:endParaRPr lang="en-US" sz="54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rgbClr val="FF0000"/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Times New Roman"/>
              <a:cs typeface="Times New Roman"/>
            </a:endParaRPr>
          </a:p>
          <a:p>
            <a:pPr algn="ctr"/>
            <a:r>
              <a:rPr 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chemeClr val="accent3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Times New Roman"/>
                <a:cs typeface="Times New Roman"/>
              </a:rPr>
              <a:t> </a:t>
            </a:r>
            <a:endParaRPr lang="en-US" sz="4000" b="1" dirty="0">
              <a:ln w="12700">
                <a:solidFill>
                  <a:srgbClr val="766F54">
                    <a:lumMod val="75000"/>
                  </a:srgb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rgbClr val="766F54">
                    <a:lumMod val="75000"/>
                  </a:srgbClr>
                </a:outerShdw>
              </a:effectLst>
              <a:latin typeface="Times New Roman"/>
              <a:cs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908"/>
    </mc:Choice>
    <mc:Fallback>
      <p:transition spd="slow" advTm="6908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26;p25">
            <a:extLst>
              <a:ext uri="{FF2B5EF4-FFF2-40B4-BE49-F238E27FC236}">
                <a16:creationId xmlns:a16="http://schemas.microsoft.com/office/drawing/2014/main" id="{7878B9FC-7CAB-3C44-5057-FA526529C5BB}"/>
              </a:ext>
            </a:extLst>
          </p:cNvPr>
          <p:cNvSpPr txBox="1">
            <a:spLocks/>
          </p:cNvSpPr>
          <p:nvPr/>
        </p:nvSpPr>
        <p:spPr>
          <a:xfrm>
            <a:off x="204393" y="917620"/>
            <a:ext cx="8368500" cy="495300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1" vert="horz" wrap="square" lIns="0" tIns="0" rIns="0" bIns="0" rtlCol="0" anchor="ctr" anchorCtr="0">
            <a:noAutofit/>
          </a:bodyPr>
          <a:lstStyle>
            <a:lvl1pPr algn="ctr" defTabSz="342900" rtl="0" eaLnBrk="1" latinLnBrk="0" hangingPunct="1">
              <a:spcBef>
                <a:spcPct val="0"/>
              </a:spcBef>
              <a:buNone/>
              <a:defRPr sz="33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Bef>
                <a:spcPts val="0"/>
              </a:spcBef>
              <a:buClr>
                <a:srgbClr val="7F7F7F"/>
              </a:buClr>
              <a:buSzPts val="3200"/>
              <a:buFont typeface="Roboto"/>
              <a:buNone/>
            </a:pPr>
            <a:r>
              <a:rPr lang="en-IN" sz="3500" dirty="0">
                <a:solidFill>
                  <a:srgbClr val="FF0000"/>
                </a:solidFill>
              </a:rPr>
              <a:t>Measuring Success</a:t>
            </a:r>
          </a:p>
        </p:txBody>
      </p:sp>
      <p:sp>
        <p:nvSpPr>
          <p:cNvPr id="5" name="Google Shape;227;p25">
            <a:extLst>
              <a:ext uri="{FF2B5EF4-FFF2-40B4-BE49-F238E27FC236}">
                <a16:creationId xmlns:a16="http://schemas.microsoft.com/office/drawing/2014/main" id="{1000C229-A512-A398-FB77-4A4C77F9B622}"/>
              </a:ext>
            </a:extLst>
          </p:cNvPr>
          <p:cNvSpPr/>
          <p:nvPr/>
        </p:nvSpPr>
        <p:spPr>
          <a:xfrm>
            <a:off x="2124433" y="2243399"/>
            <a:ext cx="1897551" cy="1860688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879FA5-B267-9754-6F85-D041C4D56848}"/>
              </a:ext>
            </a:extLst>
          </p:cNvPr>
          <p:cNvSpPr txBox="1"/>
          <p:nvPr/>
        </p:nvSpPr>
        <p:spPr>
          <a:xfrm>
            <a:off x="2248321" y="2750388"/>
            <a:ext cx="1649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solidFill>
                  <a:srgbClr val="002060"/>
                </a:solidFill>
              </a:rPr>
              <a:t>Accuracy of Price Comparison</a:t>
            </a:r>
          </a:p>
        </p:txBody>
      </p:sp>
      <p:sp>
        <p:nvSpPr>
          <p:cNvPr id="8" name="Google Shape;227;p25">
            <a:extLst>
              <a:ext uri="{FF2B5EF4-FFF2-40B4-BE49-F238E27FC236}">
                <a16:creationId xmlns:a16="http://schemas.microsoft.com/office/drawing/2014/main" id="{03CCEAFA-A2DE-0FC5-16BC-CA65AECBFC8F}"/>
              </a:ext>
            </a:extLst>
          </p:cNvPr>
          <p:cNvSpPr/>
          <p:nvPr/>
        </p:nvSpPr>
        <p:spPr>
          <a:xfrm>
            <a:off x="4572000" y="2243399"/>
            <a:ext cx="1897551" cy="1860688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1CC500-BC10-2FE1-A637-3F441CBDC209}"/>
              </a:ext>
            </a:extLst>
          </p:cNvPr>
          <p:cNvSpPr txBox="1"/>
          <p:nvPr/>
        </p:nvSpPr>
        <p:spPr>
          <a:xfrm>
            <a:off x="4695888" y="2800350"/>
            <a:ext cx="16731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solidFill>
                  <a:srgbClr val="FFFF00"/>
                </a:solidFill>
              </a:rPr>
              <a:t>Customer Satisfaction</a:t>
            </a:r>
          </a:p>
        </p:txBody>
      </p:sp>
    </p:spTree>
    <p:extLst>
      <p:ext uri="{BB962C8B-B14F-4D97-AF65-F5344CB8AC3E}">
        <p14:creationId xmlns:p14="http://schemas.microsoft.com/office/powerpoint/2010/main" val="1239873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etal tic-tac-toe game pieces">
            <a:extLst>
              <a:ext uri="{FF2B5EF4-FFF2-40B4-BE49-F238E27FC236}">
                <a16:creationId xmlns:a16="http://schemas.microsoft.com/office/drawing/2014/main" id="{C94D0E94-CCB4-57F1-5ADB-0E6E172E03E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40000"/>
          </a:blip>
          <a:srcRect t="19873" r="4" b="5179"/>
          <a:stretch/>
        </p:blipFill>
        <p:spPr>
          <a:xfrm>
            <a:off x="-65935" y="278632"/>
            <a:ext cx="9143980" cy="51434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E50FC8-980D-1A54-8218-174CCF3811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588" y="1919681"/>
            <a:ext cx="7793605" cy="2833216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ts val="240"/>
              </a:spcBef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/>
                <a:cs typeface="Segoe U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/>
                <a:cs typeface="Segoe U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ttps://aws.amazon.com/blogs/architecture/field-notes-applying-machine-learning-to-vegetation-management-using-amazon-sagemaker/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Times New Roman"/>
              <a:cs typeface="Segoe UI"/>
            </a:endParaRPr>
          </a:p>
          <a:p>
            <a:pPr>
              <a:spcBef>
                <a:spcPts val="240"/>
              </a:spcBef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Global airline industry market size 2023 | Statista 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>
              <a:spcBef>
                <a:spcPts val="240"/>
              </a:spcBef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/>
                <a:cs typeface="Segoe UI"/>
              </a:rPr>
              <a:t>https://docs.aws.amazon.com/glue/latest/dg/add-crawler.html</a:t>
            </a:r>
          </a:p>
          <a:p>
            <a:pPr>
              <a:spcBef>
                <a:spcPts val="240"/>
              </a:spcBef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/>
                <a:ea typeface="+mn-lt"/>
                <a:cs typeface="Segoe UI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https://docs.aws.amazon.com/index.html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Times New Roman"/>
              <a:ea typeface="+mn-lt"/>
              <a:cs typeface="Segoe UI"/>
            </a:endParaRPr>
          </a:p>
          <a:p>
            <a:pPr>
              <a:spcBef>
                <a:spcPts val="240"/>
              </a:spcBef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/>
                <a:ea typeface="+mn-lt"/>
                <a:cs typeface="Segoe UI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https://docs.aws.amazon.com/s3/?icmpid=docs_homepage_featuredsvcs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Times New Roman"/>
              <a:ea typeface="+mn-lt"/>
              <a:cs typeface="Segoe UI"/>
            </a:endParaRPr>
          </a:p>
          <a:p>
            <a:pPr>
              <a:spcBef>
                <a:spcPts val="240"/>
              </a:spcBef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/>
                <a:cs typeface="Segoe UI"/>
              </a:rPr>
              <a:t>https://medium.com/@dinunirmani9d/end-to-end-data-pipeline-on-aws-using-s3-glue-athena-and-quicksight-1a93402418fa</a:t>
            </a:r>
          </a:p>
          <a:p>
            <a:pPr>
              <a:spcBef>
                <a:spcPts val="240"/>
              </a:spcBef>
            </a:pPr>
            <a:endParaRPr lang="en-US" dirty="0">
              <a:latin typeface="Times New Roman"/>
              <a:cs typeface="Segoe UI"/>
            </a:endParaRPr>
          </a:p>
          <a:p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8" name="Google Shape;108;p19">
            <a:extLst>
              <a:ext uri="{FF2B5EF4-FFF2-40B4-BE49-F238E27FC236}">
                <a16:creationId xmlns:a16="http://schemas.microsoft.com/office/drawing/2014/main" id="{DD6342C3-1434-6FF3-8528-2E637E9D93A9}"/>
              </a:ext>
            </a:extLst>
          </p:cNvPr>
          <p:cNvSpPr txBox="1">
            <a:spLocks/>
          </p:cNvSpPr>
          <p:nvPr/>
        </p:nvSpPr>
        <p:spPr>
          <a:xfrm>
            <a:off x="65955" y="871511"/>
            <a:ext cx="8368500" cy="495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0" rtlCol="0" anchor="ctr" anchorCtr="0">
            <a:noAutofit/>
          </a:bodyPr>
          <a:lstStyle>
            <a:lvl1pPr algn="l" defTabSz="342900" rtl="0" eaLnBrk="1" latinLnBrk="0" hangingPunct="1">
              <a:spcBef>
                <a:spcPct val="0"/>
              </a:spcBef>
              <a:buNone/>
              <a:defRPr sz="27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>
              <a:spcBef>
                <a:spcPts val="0"/>
              </a:spcBef>
            </a:pPr>
            <a:r>
              <a:rPr lang="en-US" sz="40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Times New Roman"/>
                <a:cs typeface="Times New Roman"/>
              </a:rPr>
              <a:t>References</a:t>
            </a:r>
            <a:endParaRPr lang="en-US" dirty="0"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</a:endParaRPr>
          </a:p>
        </p:txBody>
      </p:sp>
    </p:spTree>
    <p:extLst>
      <p:ext uri="{BB962C8B-B14F-4D97-AF65-F5344CB8AC3E}">
        <p14:creationId xmlns:p14="http://schemas.microsoft.com/office/powerpoint/2010/main" val="27362481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77E7F98-2AF1-2492-480E-EC7F905B1185}"/>
              </a:ext>
            </a:extLst>
          </p:cNvPr>
          <p:cNvSpPr/>
          <p:nvPr/>
        </p:nvSpPr>
        <p:spPr>
          <a:xfrm>
            <a:off x="1306286" y="1016929"/>
            <a:ext cx="6277046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IN" sz="6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8986013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81;p17">
            <a:extLst>
              <a:ext uri="{FF2B5EF4-FFF2-40B4-BE49-F238E27FC236}">
                <a16:creationId xmlns:a16="http://schemas.microsoft.com/office/drawing/2014/main" id="{EB9A7833-4A56-98BD-2D49-319A33FD1B90}"/>
              </a:ext>
            </a:extLst>
          </p:cNvPr>
          <p:cNvSpPr/>
          <p:nvPr/>
        </p:nvSpPr>
        <p:spPr>
          <a:xfrm>
            <a:off x="4849220" y="3172951"/>
            <a:ext cx="1511400" cy="585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400" b="1" dirty="0" err="1">
                <a:solidFill>
                  <a:srgbClr val="FF0000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Kowsalya</a:t>
            </a:r>
            <a:r>
              <a:rPr lang="en-IN" sz="1400" b="1" dirty="0">
                <a:solidFill>
                  <a:srgbClr val="FF0000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 </a:t>
            </a:r>
            <a:r>
              <a:rPr lang="en-IN" sz="1400" b="1" dirty="0" err="1">
                <a:solidFill>
                  <a:srgbClr val="FF0000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Mayaluri</a:t>
            </a:r>
            <a:br>
              <a:rPr lang="en" sz="1100" b="1" dirty="0">
                <a:solidFill>
                  <a:srgbClr val="FF0000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</a:br>
            <a:r>
              <a:rPr lang="en" sz="1050" dirty="0">
                <a:solidFill>
                  <a:srgbClr val="FF0000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 </a:t>
            </a:r>
            <a:r>
              <a:rPr lang="en" sz="1050" b="1" dirty="0">
                <a:solidFill>
                  <a:srgbClr val="002060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Data Integration</a:t>
            </a:r>
            <a:endParaRPr sz="1000" b="1" dirty="0">
              <a:solidFill>
                <a:srgbClr val="002060"/>
              </a:solidFill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  <p:sp>
        <p:nvSpPr>
          <p:cNvPr id="19" name="Google Shape;82;p17">
            <a:extLst>
              <a:ext uri="{FF2B5EF4-FFF2-40B4-BE49-F238E27FC236}">
                <a16:creationId xmlns:a16="http://schemas.microsoft.com/office/drawing/2014/main" id="{4B422DD5-D2F7-C53F-8C88-A2C2B8983EE9}"/>
              </a:ext>
            </a:extLst>
          </p:cNvPr>
          <p:cNvSpPr/>
          <p:nvPr/>
        </p:nvSpPr>
        <p:spPr>
          <a:xfrm>
            <a:off x="2843498" y="3281236"/>
            <a:ext cx="1511400" cy="4770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400" b="1" dirty="0">
                <a:solidFill>
                  <a:srgbClr val="FF0000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Pranitha </a:t>
            </a:r>
            <a:r>
              <a:rPr lang="en-IN" sz="1400" b="1" dirty="0" err="1">
                <a:solidFill>
                  <a:srgbClr val="FF0000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Beereddy</a:t>
            </a:r>
            <a:br>
              <a:rPr lang="en" sz="1100" b="1" dirty="0">
                <a:solidFill>
                  <a:srgbClr val="FF0000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</a:br>
            <a:r>
              <a:rPr lang="en" sz="1050" dirty="0">
                <a:solidFill>
                  <a:srgbClr val="FF0000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 </a:t>
            </a:r>
            <a:r>
              <a:rPr lang="en" sz="1050" b="1" dirty="0">
                <a:solidFill>
                  <a:srgbClr val="002060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Data Collection &amp; Cleaning</a:t>
            </a:r>
            <a:endParaRPr sz="1000" b="1" dirty="0">
              <a:solidFill>
                <a:srgbClr val="002060"/>
              </a:solidFill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  <p:sp>
        <p:nvSpPr>
          <p:cNvPr id="20" name="Google Shape;81;p17">
            <a:extLst>
              <a:ext uri="{FF2B5EF4-FFF2-40B4-BE49-F238E27FC236}">
                <a16:creationId xmlns:a16="http://schemas.microsoft.com/office/drawing/2014/main" id="{CBB6255F-B4F9-CD83-71D2-8440572204F0}"/>
              </a:ext>
            </a:extLst>
          </p:cNvPr>
          <p:cNvSpPr/>
          <p:nvPr/>
        </p:nvSpPr>
        <p:spPr>
          <a:xfrm>
            <a:off x="861445" y="3281236"/>
            <a:ext cx="1644288" cy="4536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>
                <a:solidFill>
                  <a:srgbClr val="FF0000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Venkata Sai Mohan</a:t>
            </a:r>
            <a:br>
              <a:rPr lang="en" sz="1100" b="1" dirty="0">
                <a:solidFill>
                  <a:srgbClr val="FF0000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</a:br>
            <a:r>
              <a:rPr lang="en" sz="1050" dirty="0">
                <a:solidFill>
                  <a:srgbClr val="FF0000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 </a:t>
            </a:r>
            <a:r>
              <a:rPr lang="en" sz="1050" b="1" dirty="0">
                <a:solidFill>
                  <a:srgbClr val="002060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Team Lead, 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b="1" dirty="0">
                <a:solidFill>
                  <a:srgbClr val="002060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Data Engineer</a:t>
            </a:r>
            <a:endParaRPr sz="1000" b="1" dirty="0">
              <a:solidFill>
                <a:srgbClr val="002060"/>
              </a:solidFill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  <p:sp>
        <p:nvSpPr>
          <p:cNvPr id="21" name="Google Shape;83;p17">
            <a:extLst>
              <a:ext uri="{FF2B5EF4-FFF2-40B4-BE49-F238E27FC236}">
                <a16:creationId xmlns:a16="http://schemas.microsoft.com/office/drawing/2014/main" id="{0519B58E-2072-38EE-51D1-6BE43639715E}"/>
              </a:ext>
            </a:extLst>
          </p:cNvPr>
          <p:cNvSpPr/>
          <p:nvPr/>
        </p:nvSpPr>
        <p:spPr>
          <a:xfrm>
            <a:off x="6797883" y="3319091"/>
            <a:ext cx="15114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400" b="1" dirty="0" err="1">
                <a:solidFill>
                  <a:srgbClr val="FF0000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Susendranath</a:t>
            </a:r>
            <a:br>
              <a:rPr lang="en" sz="1100" b="1" dirty="0">
                <a:solidFill>
                  <a:srgbClr val="FF0000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</a:br>
            <a:r>
              <a:rPr lang="en" sz="1050" b="1" dirty="0">
                <a:solidFill>
                  <a:srgbClr val="002060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Data Visualization</a:t>
            </a:r>
            <a:endParaRPr sz="1000" b="1" dirty="0">
              <a:solidFill>
                <a:srgbClr val="002060"/>
              </a:solidFill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711C277-A3B2-CE9E-5620-410594F2063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937051" y="1581247"/>
            <a:ext cx="1273807" cy="147740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0325481-8F58-C8F5-9A1E-0D56A680491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821572" y="1580841"/>
            <a:ext cx="1371170" cy="148197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C1FA223-6A9A-F1E9-58E1-36D54E6F6A1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6955168" y="1583731"/>
            <a:ext cx="1268658" cy="148890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E51543A-CFFD-B3DA-DB47-3A91F6F82EA1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1028851" y="1551068"/>
            <a:ext cx="1212459" cy="158552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Google Shape;108;p19">
            <a:extLst>
              <a:ext uri="{FF2B5EF4-FFF2-40B4-BE49-F238E27FC236}">
                <a16:creationId xmlns:a16="http://schemas.microsoft.com/office/drawing/2014/main" id="{219B2A32-5F23-8CCA-D248-B87F6F44B64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81000" y="341313"/>
            <a:ext cx="8368500" cy="6883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" sz="40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Times New Roman"/>
                <a:cs typeface="Times New Roman"/>
              </a:rPr>
              <a:t>Team - 10</a:t>
            </a:r>
            <a:endParaRPr dirty="0"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89"/>
    </mc:Choice>
    <mc:Fallback>
      <p:transition spd="slow" advTm="1189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E7759A-324D-B152-54F0-88B4FA48E2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929098"/>
            <a:ext cx="8592588" cy="371977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100" b="0" i="0" dirty="0">
                <a:solidFill>
                  <a:srgbClr val="374151"/>
                </a:solidFill>
                <a:effectLst/>
                <a:latin typeface="Times New Roman"/>
                <a:cs typeface="Times New Roman"/>
              </a:rPr>
              <a:t>"How can we use data engineering to streamline the process of comparing flight prices across different airlines and booking platforms?"</a:t>
            </a:r>
            <a:endParaRPr lang="en-US" sz="2100" dirty="0">
              <a:latin typeface="Times New Roman"/>
              <a:cs typeface="Times New Roman"/>
            </a:endParaRPr>
          </a:p>
        </p:txBody>
      </p:sp>
      <p:sp>
        <p:nvSpPr>
          <p:cNvPr id="10" name="Google Shape;108;p19">
            <a:extLst>
              <a:ext uri="{FF2B5EF4-FFF2-40B4-BE49-F238E27FC236}">
                <a16:creationId xmlns:a16="http://schemas.microsoft.com/office/drawing/2014/main" id="{B848104B-249D-5144-241B-D563772DC685}"/>
              </a:ext>
            </a:extLst>
          </p:cNvPr>
          <p:cNvSpPr txBox="1">
            <a:spLocks/>
          </p:cNvSpPr>
          <p:nvPr/>
        </p:nvSpPr>
        <p:spPr>
          <a:xfrm>
            <a:off x="381000" y="341312"/>
            <a:ext cx="8368500" cy="672979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0" rtlCol="0" anchor="ctr" anchorCtr="0">
            <a:noAutofit/>
          </a:bodyPr>
          <a:lstStyle>
            <a:lvl1pPr algn="l" defTabSz="342900" rtl="0" eaLnBrk="1" latinLnBrk="0" hangingPunct="1">
              <a:spcBef>
                <a:spcPct val="0"/>
              </a:spcBef>
              <a:buNone/>
              <a:defRPr sz="27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>
              <a:spcBef>
                <a:spcPts val="0"/>
              </a:spcBef>
            </a:pPr>
            <a:r>
              <a:rPr lang="en-US" sz="40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Times New Roman"/>
                <a:cs typeface="Times New Roman"/>
              </a:rPr>
              <a:t>Business Question</a:t>
            </a:r>
          </a:p>
        </p:txBody>
      </p:sp>
      <p:pic>
        <p:nvPicPr>
          <p:cNvPr id="3074" name="Picture 2" descr="Image result for flights prices pie charts">
            <a:extLst>
              <a:ext uri="{FF2B5EF4-FFF2-40B4-BE49-F238E27FC236}">
                <a16:creationId xmlns:a16="http://schemas.microsoft.com/office/drawing/2014/main" id="{566F1E4F-E0C1-A713-C61F-73429823F2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875" y="1936533"/>
            <a:ext cx="4333795" cy="2542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The cost of flying has decreased in the last 20 years - Business Insider">
            <a:extLst>
              <a:ext uri="{FF2B5EF4-FFF2-40B4-BE49-F238E27FC236}">
                <a16:creationId xmlns:a16="http://schemas.microsoft.com/office/drawing/2014/main" id="{B5693013-9BA0-8F25-050E-081C42496A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7554" y="1985105"/>
            <a:ext cx="3016571" cy="2423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55625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>
            <a:spLocks noGrp="1"/>
          </p:cNvSpPr>
          <p:nvPr>
            <p:ph type="title"/>
          </p:nvPr>
        </p:nvSpPr>
        <p:spPr>
          <a:xfrm>
            <a:off x="381000" y="341313"/>
            <a:ext cx="8368500" cy="7836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3200"/>
              <a:buFont typeface="Roboto"/>
              <a:buNone/>
            </a:pPr>
            <a:r>
              <a:rPr lang="en" sz="40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Times New Roman"/>
                <a:cs typeface="Times New Roman"/>
              </a:rPr>
              <a:t>The Solutions</a:t>
            </a:r>
            <a:endParaRPr sz="40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Times New Roman"/>
              <a:cs typeface="Times New Roman"/>
            </a:endParaRPr>
          </a:p>
        </p:txBody>
      </p:sp>
      <p:sp>
        <p:nvSpPr>
          <p:cNvPr id="109" name="Google Shape;109;p19"/>
          <p:cNvSpPr/>
          <p:nvPr/>
        </p:nvSpPr>
        <p:spPr>
          <a:xfrm>
            <a:off x="666892" y="1475334"/>
            <a:ext cx="2381107" cy="2328262"/>
          </a:xfrm>
          <a:prstGeom prst="roundRect">
            <a:avLst>
              <a:gd name="adj" fmla="val 244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  <p:sp>
        <p:nvSpPr>
          <p:cNvPr id="110" name="Google Shape;110;p19"/>
          <p:cNvSpPr txBox="1"/>
          <p:nvPr/>
        </p:nvSpPr>
        <p:spPr>
          <a:xfrm>
            <a:off x="584391" y="1475334"/>
            <a:ext cx="2463609" cy="2543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71450" marR="0" lvl="0" indent="-1714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 panose="020B0604020202020204" pitchFamily="34" charset="0"/>
              <a:buChar char="•"/>
            </a:pPr>
            <a:endParaRPr lang="en-IN" sz="1300" dirty="0">
              <a:solidFill>
                <a:schemeClr val="lt1"/>
              </a:solidFill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  <a:p>
            <a:pPr marL="171450" marR="0" lvl="0" indent="-1714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 panose="020B0604020202020204" pitchFamily="34" charset="0"/>
              <a:buChar char="•"/>
            </a:pPr>
            <a:endParaRPr lang="en-IN" sz="1300" dirty="0">
              <a:solidFill>
                <a:schemeClr val="lt1"/>
              </a:solidFill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  <a:p>
            <a:pPr marL="171450" marR="0" lvl="0" indent="-1714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 panose="020B0604020202020204" pitchFamily="34" charset="0"/>
              <a:buChar char="•"/>
            </a:pPr>
            <a:endParaRPr lang="en-IN" sz="1300" dirty="0">
              <a:solidFill>
                <a:schemeClr val="lt1"/>
              </a:solidFill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  <a:p>
            <a:pPr marR="0"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</a:pPr>
            <a:r>
              <a:rPr lang="en-IN" sz="1300" dirty="0">
                <a:solidFill>
                  <a:schemeClr val="lt1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 </a:t>
            </a:r>
            <a:r>
              <a:rPr lang="en-IN" sz="2000" dirty="0">
                <a:solidFill>
                  <a:schemeClr val="lt1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 Data Aggregation and Normalization</a:t>
            </a:r>
          </a:p>
        </p:txBody>
      </p:sp>
      <p:sp>
        <p:nvSpPr>
          <p:cNvPr id="111" name="Google Shape;111;p19"/>
          <p:cNvSpPr/>
          <p:nvPr/>
        </p:nvSpPr>
        <p:spPr>
          <a:xfrm>
            <a:off x="1374075" y="3818604"/>
            <a:ext cx="680692" cy="680692"/>
          </a:xfrm>
          <a:custGeom>
            <a:avLst/>
            <a:gdLst/>
            <a:ahLst/>
            <a:cxnLst/>
            <a:rect l="l" t="t" r="r" b="b"/>
            <a:pathLst>
              <a:path w="1361384" h="1361384" extrusionOk="0">
                <a:moveTo>
                  <a:pt x="680692" y="0"/>
                </a:moveTo>
                <a:cubicBezTo>
                  <a:pt x="726196" y="0"/>
                  <a:pt x="771700" y="17359"/>
                  <a:pt x="806418" y="52077"/>
                </a:cubicBezTo>
                <a:lnTo>
                  <a:pt x="1309307" y="554966"/>
                </a:lnTo>
                <a:cubicBezTo>
                  <a:pt x="1378744" y="624402"/>
                  <a:pt x="1378744" y="736982"/>
                  <a:pt x="1309307" y="806419"/>
                </a:cubicBezTo>
                <a:lnTo>
                  <a:pt x="806418" y="1309307"/>
                </a:lnTo>
                <a:cubicBezTo>
                  <a:pt x="736982" y="1378744"/>
                  <a:pt x="624402" y="1378744"/>
                  <a:pt x="554966" y="1309307"/>
                </a:cubicBezTo>
                <a:lnTo>
                  <a:pt x="52077" y="806419"/>
                </a:lnTo>
                <a:cubicBezTo>
                  <a:pt x="-17360" y="736982"/>
                  <a:pt x="-17360" y="624402"/>
                  <a:pt x="52077" y="554966"/>
                </a:cubicBezTo>
                <a:lnTo>
                  <a:pt x="554966" y="52077"/>
                </a:lnTo>
                <a:cubicBezTo>
                  <a:pt x="589684" y="17359"/>
                  <a:pt x="635188" y="0"/>
                  <a:pt x="680692" y="0"/>
                </a:cubicBezTo>
                <a:close/>
              </a:path>
            </a:pathLst>
          </a:cu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01</a:t>
            </a: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2" name="Google Shape;112;p19"/>
          <p:cNvSpPr/>
          <p:nvPr/>
        </p:nvSpPr>
        <p:spPr>
          <a:xfrm>
            <a:off x="3238500" y="1475334"/>
            <a:ext cx="2667000" cy="2328262"/>
          </a:xfrm>
          <a:prstGeom prst="roundRect">
            <a:avLst>
              <a:gd name="adj" fmla="val 244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  <p:sp>
        <p:nvSpPr>
          <p:cNvPr id="113" name="Google Shape;113;p19"/>
          <p:cNvSpPr txBox="1"/>
          <p:nvPr/>
        </p:nvSpPr>
        <p:spPr>
          <a:xfrm>
            <a:off x="3452626" y="1778474"/>
            <a:ext cx="2237036" cy="1858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>
              <a:lnSpc>
                <a:spcPct val="150000"/>
              </a:lnSpc>
              <a:buClr>
                <a:schemeClr val="lt1"/>
              </a:buClr>
              <a:buSzPts val="1200"/>
            </a:pPr>
            <a:endParaRPr lang="en-US" sz="2000" dirty="0">
              <a:solidFill>
                <a:srgbClr val="002060"/>
              </a:solidFill>
              <a:latin typeface="Times New Roman"/>
              <a:ea typeface="Roboto"/>
              <a:cs typeface="Times New Roman"/>
              <a:sym typeface="Roboto"/>
            </a:endParaRPr>
          </a:p>
          <a:p>
            <a:pPr algn="ctr">
              <a:lnSpc>
                <a:spcPct val="150000"/>
              </a:lnSpc>
              <a:buClr>
                <a:schemeClr val="lt1"/>
              </a:buClr>
              <a:buSzPts val="1200"/>
            </a:pPr>
            <a:r>
              <a:rPr lang="en-US" sz="2000" dirty="0">
                <a:solidFill>
                  <a:srgbClr val="002060"/>
                </a:solidFill>
                <a:latin typeface="Times New Roman"/>
                <a:ea typeface="Roboto"/>
                <a:cs typeface="Times New Roman"/>
                <a:sym typeface="Roboto"/>
              </a:rPr>
              <a:t>Cost-Effective Travel Options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ea typeface="Roboto"/>
              <a:cs typeface="Times New Roman" panose="02020603050405020304" pitchFamily="18" charset="0"/>
            </a:endParaRPr>
          </a:p>
        </p:txBody>
      </p:sp>
      <p:sp>
        <p:nvSpPr>
          <p:cNvPr id="114" name="Google Shape;114;p19"/>
          <p:cNvSpPr/>
          <p:nvPr/>
        </p:nvSpPr>
        <p:spPr>
          <a:xfrm>
            <a:off x="4224757" y="3818604"/>
            <a:ext cx="680692" cy="680692"/>
          </a:xfrm>
          <a:custGeom>
            <a:avLst/>
            <a:gdLst/>
            <a:ahLst/>
            <a:cxnLst/>
            <a:rect l="l" t="t" r="r" b="b"/>
            <a:pathLst>
              <a:path w="1361384" h="1361384" extrusionOk="0">
                <a:moveTo>
                  <a:pt x="680692" y="0"/>
                </a:moveTo>
                <a:cubicBezTo>
                  <a:pt x="726196" y="0"/>
                  <a:pt x="771700" y="17359"/>
                  <a:pt x="806418" y="52077"/>
                </a:cubicBezTo>
                <a:lnTo>
                  <a:pt x="1309307" y="554966"/>
                </a:lnTo>
                <a:cubicBezTo>
                  <a:pt x="1378744" y="624402"/>
                  <a:pt x="1378744" y="736982"/>
                  <a:pt x="1309307" y="806419"/>
                </a:cubicBezTo>
                <a:lnTo>
                  <a:pt x="806418" y="1309307"/>
                </a:lnTo>
                <a:cubicBezTo>
                  <a:pt x="736982" y="1378744"/>
                  <a:pt x="624402" y="1378744"/>
                  <a:pt x="554966" y="1309307"/>
                </a:cubicBezTo>
                <a:lnTo>
                  <a:pt x="52077" y="806419"/>
                </a:lnTo>
                <a:cubicBezTo>
                  <a:pt x="-17360" y="736982"/>
                  <a:pt x="-17360" y="624402"/>
                  <a:pt x="52077" y="554966"/>
                </a:cubicBezTo>
                <a:lnTo>
                  <a:pt x="554966" y="52077"/>
                </a:lnTo>
                <a:cubicBezTo>
                  <a:pt x="589684" y="17359"/>
                  <a:pt x="635188" y="0"/>
                  <a:pt x="680692" y="0"/>
                </a:cubicBezTo>
                <a:close/>
              </a:path>
            </a:pathLst>
          </a:custGeom>
          <a:solidFill>
            <a:schemeClr val="accen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02</a:t>
            </a: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5" name="Google Shape;115;p19"/>
          <p:cNvSpPr/>
          <p:nvPr/>
        </p:nvSpPr>
        <p:spPr>
          <a:xfrm>
            <a:off x="6082363" y="1475334"/>
            <a:ext cx="2394745" cy="2328262"/>
          </a:xfrm>
          <a:prstGeom prst="roundRect">
            <a:avLst>
              <a:gd name="adj" fmla="val 1932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  <p:sp>
        <p:nvSpPr>
          <p:cNvPr id="117" name="Google Shape;117;p19"/>
          <p:cNvSpPr/>
          <p:nvPr/>
        </p:nvSpPr>
        <p:spPr>
          <a:xfrm>
            <a:off x="7075438" y="3818604"/>
            <a:ext cx="680692" cy="680692"/>
          </a:xfrm>
          <a:custGeom>
            <a:avLst/>
            <a:gdLst/>
            <a:ahLst/>
            <a:cxnLst/>
            <a:rect l="l" t="t" r="r" b="b"/>
            <a:pathLst>
              <a:path w="1361384" h="1361384" extrusionOk="0">
                <a:moveTo>
                  <a:pt x="680692" y="0"/>
                </a:moveTo>
                <a:cubicBezTo>
                  <a:pt x="726196" y="0"/>
                  <a:pt x="771700" y="17359"/>
                  <a:pt x="806418" y="52077"/>
                </a:cubicBezTo>
                <a:lnTo>
                  <a:pt x="1309307" y="554966"/>
                </a:lnTo>
                <a:cubicBezTo>
                  <a:pt x="1378744" y="624402"/>
                  <a:pt x="1378744" y="736982"/>
                  <a:pt x="1309307" y="806419"/>
                </a:cubicBezTo>
                <a:lnTo>
                  <a:pt x="806418" y="1309307"/>
                </a:lnTo>
                <a:cubicBezTo>
                  <a:pt x="736982" y="1378744"/>
                  <a:pt x="624402" y="1378744"/>
                  <a:pt x="554966" y="1309307"/>
                </a:cubicBezTo>
                <a:lnTo>
                  <a:pt x="52077" y="806419"/>
                </a:lnTo>
                <a:cubicBezTo>
                  <a:pt x="-17360" y="736982"/>
                  <a:pt x="-17360" y="624402"/>
                  <a:pt x="52077" y="554966"/>
                </a:cubicBezTo>
                <a:lnTo>
                  <a:pt x="554966" y="52077"/>
                </a:lnTo>
                <a:cubicBezTo>
                  <a:pt x="589684" y="17359"/>
                  <a:pt x="635188" y="0"/>
                  <a:pt x="680692" y="0"/>
                </a:cubicBezTo>
                <a:close/>
              </a:path>
            </a:pathLst>
          </a:custGeom>
          <a:solidFill>
            <a:schemeClr val="accent3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03</a:t>
            </a: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Google Shape;110;p19">
            <a:extLst>
              <a:ext uri="{FF2B5EF4-FFF2-40B4-BE49-F238E27FC236}">
                <a16:creationId xmlns:a16="http://schemas.microsoft.com/office/drawing/2014/main" id="{460FFF43-8870-9AEC-3A76-352FCD2087F0}"/>
              </a:ext>
            </a:extLst>
          </p:cNvPr>
          <p:cNvSpPr txBox="1"/>
          <p:nvPr/>
        </p:nvSpPr>
        <p:spPr>
          <a:xfrm>
            <a:off x="6032630" y="1400515"/>
            <a:ext cx="2394744" cy="2477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71450" marR="0" lvl="0" indent="-1714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 panose="020B0604020202020204" pitchFamily="34" charset="0"/>
              <a:buChar char="•"/>
            </a:pPr>
            <a:endParaRPr lang="en-IN" sz="1300" dirty="0">
              <a:solidFill>
                <a:srgbClr val="FFC000"/>
              </a:solidFill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  <a:p>
            <a:pPr marL="171450" marR="0" lvl="0" indent="-1714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 panose="020B0604020202020204" pitchFamily="34" charset="0"/>
              <a:buChar char="•"/>
            </a:pPr>
            <a:endParaRPr lang="en-IN" sz="1300" dirty="0">
              <a:solidFill>
                <a:srgbClr val="FFC000"/>
              </a:solidFill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  <a:p>
            <a:pPr marL="171450" marR="0" lvl="0" indent="-1714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 panose="020B0604020202020204" pitchFamily="34" charset="0"/>
              <a:buChar char="•"/>
            </a:pPr>
            <a:endParaRPr lang="en-IN" sz="1300" dirty="0">
              <a:solidFill>
                <a:srgbClr val="FFC000"/>
              </a:solidFill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  <a:p>
            <a:pPr marR="0"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</a:pPr>
            <a:r>
              <a:rPr lang="en-IN" sz="1300" dirty="0">
                <a:solidFill>
                  <a:srgbClr val="FFC000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 </a:t>
            </a:r>
            <a:r>
              <a:rPr lang="en-IN" sz="2000" dirty="0">
                <a:solidFill>
                  <a:srgbClr val="FFC000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 Enhanced Customer Experience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226FAEA-6AA1-4B2F-506D-580CEB5954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1065609" y="1217773"/>
            <a:ext cx="7328996" cy="334047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8" name="Google Shape;108;p19">
            <a:extLst>
              <a:ext uri="{FF2B5EF4-FFF2-40B4-BE49-F238E27FC236}">
                <a16:creationId xmlns:a16="http://schemas.microsoft.com/office/drawing/2014/main" id="{E7A20944-ED0E-C488-92A2-292DA8B41FB4}"/>
              </a:ext>
            </a:extLst>
          </p:cNvPr>
          <p:cNvSpPr txBox="1">
            <a:spLocks/>
          </p:cNvSpPr>
          <p:nvPr/>
        </p:nvSpPr>
        <p:spPr>
          <a:xfrm>
            <a:off x="387750" y="387927"/>
            <a:ext cx="8368500" cy="495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0" rtlCol="0" anchor="ctr" anchorCtr="0">
            <a:noAutofit/>
          </a:bodyPr>
          <a:lstStyle>
            <a:lvl1pPr algn="l" defTabSz="342900" rtl="0" eaLnBrk="1" latinLnBrk="0" hangingPunct="1">
              <a:spcBef>
                <a:spcPct val="0"/>
              </a:spcBef>
              <a:buNone/>
              <a:defRPr sz="27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>
              <a:spcBef>
                <a:spcPts val="0"/>
              </a:spcBef>
            </a:pPr>
            <a:r>
              <a:rPr lang="en-US" sz="40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Times New Roman"/>
                <a:cs typeface="Times New Roman"/>
              </a:rPr>
              <a:t>Data Overview</a:t>
            </a:r>
            <a:endParaRPr lang="en-US" sz="4000" b="1" dirty="0">
              <a:ln w="12700">
                <a:solidFill>
                  <a:srgbClr val="766F54">
                    <a:lumMod val="75000"/>
                  </a:srgb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rgbClr val="766F54">
                    <a:lumMod val="75000"/>
                  </a:srgbClr>
                </a:outerShdw>
              </a:effectLst>
              <a:latin typeface="Times New Roman"/>
              <a:cs typeface="Times New Roman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6233749-83EA-4C38-42A8-612788A59CEB}"/>
              </a:ext>
            </a:extLst>
          </p:cNvPr>
          <p:cNvSpPr txBox="1"/>
          <p:nvPr/>
        </p:nvSpPr>
        <p:spPr>
          <a:xfrm>
            <a:off x="966725" y="883227"/>
            <a:ext cx="6466485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171450" indent="-171450">
              <a:buFont typeface="Arial"/>
              <a:buChar char="•"/>
            </a:pPr>
            <a:r>
              <a:rPr lang="en-US" sz="1200" dirty="0"/>
              <a:t>The sample dataset is collected from Kaggle.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85497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0"/>
          <p:cNvSpPr txBox="1"/>
          <p:nvPr/>
        </p:nvSpPr>
        <p:spPr>
          <a:xfrm>
            <a:off x="6187707" y="2117276"/>
            <a:ext cx="1692000" cy="43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 Symbols"/>
              <a:buNone/>
            </a:pPr>
            <a:endParaRPr lang="en" sz="3000" b="1">
              <a:solidFill>
                <a:schemeClr val="lt1"/>
              </a:solidFill>
              <a:latin typeface="Times New Roman"/>
              <a:ea typeface="Roboto"/>
              <a:cs typeface="Times New Roman"/>
            </a:endParaRPr>
          </a:p>
        </p:txBody>
      </p:sp>
      <p:sp>
        <p:nvSpPr>
          <p:cNvPr id="129" name="Google Shape;129;p20"/>
          <p:cNvSpPr txBox="1"/>
          <p:nvPr/>
        </p:nvSpPr>
        <p:spPr>
          <a:xfrm>
            <a:off x="399180" y="3232665"/>
            <a:ext cx="1692000" cy="3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</a:pPr>
            <a:endParaRPr lang="en" sz="3000" b="1">
              <a:solidFill>
                <a:schemeClr val="accent1"/>
              </a:solidFill>
              <a:latin typeface="Times New Roman"/>
              <a:ea typeface="Roboto"/>
              <a:cs typeface="Times New Roman"/>
            </a:endParaRPr>
          </a:p>
        </p:txBody>
      </p:sp>
      <p:sp>
        <p:nvSpPr>
          <p:cNvPr id="131" name="Google Shape;131;p20"/>
          <p:cNvSpPr txBox="1"/>
          <p:nvPr/>
        </p:nvSpPr>
        <p:spPr>
          <a:xfrm>
            <a:off x="399181" y="3589246"/>
            <a:ext cx="4693500" cy="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" sz="3000" b="1">
              <a:solidFill>
                <a:schemeClr val="accent1"/>
              </a:solidFill>
              <a:latin typeface="Times New Roman"/>
              <a:ea typeface="Roboto"/>
              <a:cs typeface="Times New Roman"/>
            </a:endParaRPr>
          </a:p>
        </p:txBody>
      </p:sp>
      <p:sp>
        <p:nvSpPr>
          <p:cNvPr id="132" name="Google Shape;132;p20"/>
          <p:cNvSpPr txBox="1"/>
          <p:nvPr/>
        </p:nvSpPr>
        <p:spPr>
          <a:xfrm>
            <a:off x="399180" y="2343780"/>
            <a:ext cx="1692000" cy="3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Noto Sans Symbols"/>
              <a:buNone/>
            </a:pPr>
            <a:endParaRPr lang="en" sz="3000" b="1">
              <a:solidFill>
                <a:schemeClr val="accent2"/>
              </a:solidFill>
              <a:latin typeface="Times New Roman"/>
              <a:ea typeface="Roboto"/>
              <a:cs typeface="Times New Roman"/>
            </a:endParaRPr>
          </a:p>
        </p:txBody>
      </p:sp>
      <p:cxnSp>
        <p:nvCxnSpPr>
          <p:cNvPr id="133" name="Google Shape;133;p20"/>
          <p:cNvCxnSpPr/>
          <p:nvPr/>
        </p:nvCxnSpPr>
        <p:spPr>
          <a:xfrm>
            <a:off x="917341" y="3308492"/>
            <a:ext cx="5468100" cy="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ot"/>
            <a:round/>
            <a:headEnd type="none" w="sm" len="sm"/>
            <a:tailEnd type="none" w="sm" len="sm"/>
          </a:ln>
        </p:spPr>
      </p:cxnSp>
      <p:sp>
        <p:nvSpPr>
          <p:cNvPr id="134" name="Google Shape;134;p20"/>
          <p:cNvSpPr txBox="1"/>
          <p:nvPr/>
        </p:nvSpPr>
        <p:spPr>
          <a:xfrm>
            <a:off x="399181" y="2700361"/>
            <a:ext cx="4693500" cy="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" sz="3000" b="1">
              <a:solidFill>
                <a:schemeClr val="accent2"/>
              </a:solidFill>
              <a:latin typeface="Times New Roman"/>
              <a:ea typeface="Roboto"/>
              <a:cs typeface="Times New Roman"/>
            </a:endParaRPr>
          </a:p>
        </p:txBody>
      </p:sp>
      <p:cxnSp>
        <p:nvCxnSpPr>
          <p:cNvPr id="136" name="Google Shape;136;p20"/>
          <p:cNvCxnSpPr/>
          <p:nvPr/>
        </p:nvCxnSpPr>
        <p:spPr>
          <a:xfrm>
            <a:off x="399181" y="1787383"/>
            <a:ext cx="5468100" cy="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ot"/>
            <a:round/>
            <a:headEnd type="none" w="sm" len="sm"/>
            <a:tailEnd type="none" w="sm" len="sm"/>
          </a:ln>
        </p:spPr>
      </p:cxnSp>
      <p:sp>
        <p:nvSpPr>
          <p:cNvPr id="8" name="Google Shape;108;p19">
            <a:extLst>
              <a:ext uri="{FF2B5EF4-FFF2-40B4-BE49-F238E27FC236}">
                <a16:creationId xmlns:a16="http://schemas.microsoft.com/office/drawing/2014/main" id="{3CDFFBC4-A30B-3887-74AA-512E2533393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87645" y="341177"/>
            <a:ext cx="8368500" cy="7386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" sz="40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Times New Roman"/>
                <a:cs typeface="Times New Roman"/>
              </a:rPr>
              <a:t>Total Market Size</a:t>
            </a:r>
            <a:endParaRPr dirty="0"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18D5E7F-6579-EB09-2D4C-D32407BAE5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7341" y="1554254"/>
            <a:ext cx="7519728" cy="331631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A87AC1C-0391-B8EB-63F7-5596081ECD70}"/>
              </a:ext>
            </a:extLst>
          </p:cNvPr>
          <p:cNvSpPr txBox="1"/>
          <p:nvPr/>
        </p:nvSpPr>
        <p:spPr>
          <a:xfrm>
            <a:off x="812031" y="984601"/>
            <a:ext cx="751972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b="1" i="0" dirty="0">
                <a:solidFill>
                  <a:srgbClr val="0F274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Market size of the airline industry worldwide from 2018 to 2023 					</a:t>
            </a:r>
            <a:r>
              <a:rPr lang="en-US" b="0" i="1" dirty="0">
                <a:solidFill>
                  <a:srgbClr val="455F7C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(in billion U.S. dollars)</a:t>
            </a:r>
            <a:endParaRPr lang="en-US" b="1" i="0" dirty="0">
              <a:solidFill>
                <a:srgbClr val="0F274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Diagram of a diagram of data&#10;&#10;Description automatically generated">
            <a:extLst>
              <a:ext uri="{FF2B5EF4-FFF2-40B4-BE49-F238E27FC236}">
                <a16:creationId xmlns:a16="http://schemas.microsoft.com/office/drawing/2014/main" id="{AD9C6ADE-777A-3E24-8877-D624657562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0995" y="844263"/>
            <a:ext cx="4230377" cy="3460448"/>
          </a:xfrm>
          <a:prstGeom prst="rect">
            <a:avLst/>
          </a:prstGeom>
        </p:spPr>
      </p:pic>
      <p:sp>
        <p:nvSpPr>
          <p:cNvPr id="153" name="Google Shape;153;p21"/>
          <p:cNvSpPr txBox="1"/>
          <p:nvPr/>
        </p:nvSpPr>
        <p:spPr>
          <a:xfrm>
            <a:off x="5093363" y="4390998"/>
            <a:ext cx="1752300" cy="1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200"/>
              <a:buFont typeface="Noto Sans Symbols"/>
              <a:buNone/>
            </a:pPr>
            <a:endParaRPr lang="en" sz="1200" b="1">
              <a:solidFill>
                <a:srgbClr val="5B5B5B"/>
              </a:solidFill>
              <a:latin typeface="Times New Roman"/>
              <a:ea typeface="Roboto"/>
              <a:cs typeface="Times New Roman"/>
            </a:endParaRPr>
          </a:p>
        </p:txBody>
      </p:sp>
      <p:sp>
        <p:nvSpPr>
          <p:cNvPr id="154" name="Google Shape;154;p21"/>
          <p:cNvSpPr txBox="1"/>
          <p:nvPr/>
        </p:nvSpPr>
        <p:spPr>
          <a:xfrm>
            <a:off x="6228141" y="3499023"/>
            <a:ext cx="1757400" cy="1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200"/>
              <a:buFont typeface="Noto Sans Symbols"/>
              <a:buNone/>
            </a:pPr>
            <a:endParaRPr lang="en" sz="1200" b="1">
              <a:solidFill>
                <a:srgbClr val="5B5B5B"/>
              </a:solidFill>
              <a:latin typeface="Times New Roman" panose="02020603050405020304" pitchFamily="18" charset="0"/>
              <a:ea typeface="Roboto"/>
              <a:cs typeface="Times New Roman" panose="02020603050405020304" pitchFamily="18" charset="0"/>
            </a:endParaRPr>
          </a:p>
        </p:txBody>
      </p:sp>
      <p:sp>
        <p:nvSpPr>
          <p:cNvPr id="155" name="Google Shape;155;p21"/>
          <p:cNvSpPr txBox="1"/>
          <p:nvPr/>
        </p:nvSpPr>
        <p:spPr>
          <a:xfrm>
            <a:off x="6228142" y="2268561"/>
            <a:ext cx="1758600" cy="1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200"/>
              <a:buFont typeface="Noto Sans Symbols"/>
              <a:buNone/>
            </a:pPr>
            <a:endParaRPr lang="en" sz="1200" b="1">
              <a:solidFill>
                <a:srgbClr val="5B5B5B"/>
              </a:solidFill>
              <a:latin typeface="Times New Roman" panose="02020603050405020304" pitchFamily="18" charset="0"/>
              <a:ea typeface="Roboto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5FF473-BF27-115C-AB54-7AE168D3AB74}"/>
              </a:ext>
            </a:extLst>
          </p:cNvPr>
          <p:cNvSpPr txBox="1"/>
          <p:nvPr/>
        </p:nvSpPr>
        <p:spPr>
          <a:xfrm>
            <a:off x="554868" y="1429082"/>
            <a:ext cx="4134009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000" b="1" dirty="0">
                <a:solidFill>
                  <a:srgbClr val="FF0000"/>
                </a:solidFill>
                <a:latin typeface="Times New Roman"/>
                <a:cs typeface="Times New Roman"/>
              </a:rPr>
              <a:t>METHODOLOGY</a:t>
            </a:r>
            <a:br>
              <a:rPr lang="en-US" sz="3000" b="1" dirty="0">
                <a:solidFill>
                  <a:srgbClr val="FF0000"/>
                </a:solidFill>
                <a:latin typeface="Times New Roman"/>
                <a:cs typeface="Times New Roman"/>
              </a:rPr>
            </a:br>
            <a:r>
              <a:rPr lang="en-US" sz="3000" b="1" dirty="0">
                <a:solidFill>
                  <a:srgbClr val="FF0000"/>
                </a:solidFill>
                <a:latin typeface="Times New Roman"/>
                <a:cs typeface="Times New Roman"/>
              </a:rPr>
              <a:t>CRISP-DM</a:t>
            </a:r>
            <a:endParaRPr lang="en-US" sz="3000" dirty="0">
              <a:solidFill>
                <a:srgbClr val="FF0000"/>
              </a:solidFill>
              <a:latin typeface="Times New Roman"/>
              <a:cs typeface="Times New Roman"/>
            </a:endParaRPr>
          </a:p>
          <a:p>
            <a:pPr algn="ctr"/>
            <a:endParaRPr lang="en-US" sz="30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08;p19">
            <a:extLst>
              <a:ext uri="{FF2B5EF4-FFF2-40B4-BE49-F238E27FC236}">
                <a16:creationId xmlns:a16="http://schemas.microsoft.com/office/drawing/2014/main" id="{89C77931-8E9B-9ADC-BE56-D66C44700011}"/>
              </a:ext>
            </a:extLst>
          </p:cNvPr>
          <p:cNvSpPr txBox="1">
            <a:spLocks/>
          </p:cNvSpPr>
          <p:nvPr/>
        </p:nvSpPr>
        <p:spPr>
          <a:xfrm>
            <a:off x="319528" y="812317"/>
            <a:ext cx="8368500" cy="495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0" rtlCol="0" anchor="ctr" anchorCtr="0">
            <a:noAutofit/>
          </a:bodyPr>
          <a:lstStyle>
            <a:lvl1pPr algn="l" defTabSz="342900" rtl="0" eaLnBrk="1" latinLnBrk="0" hangingPunct="1">
              <a:spcBef>
                <a:spcPct val="0"/>
              </a:spcBef>
              <a:buNone/>
              <a:defRPr sz="27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>
              <a:spcBef>
                <a:spcPts val="0"/>
              </a:spcBef>
            </a:pPr>
            <a:r>
              <a:rPr lang="en-US" sz="40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Times New Roman"/>
                <a:cs typeface="Times New Roman"/>
              </a:rPr>
              <a:t>Project Pipeline</a:t>
            </a:r>
            <a:endParaRPr lang="en-US" dirty="0"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FC93947-2FF0-CEF3-6188-CDF32F285A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0300" y="1951746"/>
            <a:ext cx="6597306" cy="2446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3009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2"/>
          <p:cNvSpPr/>
          <p:nvPr/>
        </p:nvSpPr>
        <p:spPr>
          <a:xfrm>
            <a:off x="4335070" y="1552231"/>
            <a:ext cx="387841" cy="387841"/>
          </a:xfrm>
          <a:custGeom>
            <a:avLst/>
            <a:gdLst/>
            <a:ahLst/>
            <a:cxnLst/>
            <a:rect l="l" t="t" r="r" b="b"/>
            <a:pathLst>
              <a:path w="256" h="256" extrusionOk="0">
                <a:moveTo>
                  <a:pt x="222" y="154"/>
                </a:moveTo>
                <a:cubicBezTo>
                  <a:pt x="220" y="162"/>
                  <a:pt x="217" y="169"/>
                  <a:pt x="213" y="176"/>
                </a:cubicBezTo>
                <a:cubicBezTo>
                  <a:pt x="213" y="177"/>
                  <a:pt x="234" y="203"/>
                  <a:pt x="221" y="215"/>
                </a:cubicBezTo>
                <a:cubicBezTo>
                  <a:pt x="215" y="222"/>
                  <a:pt x="215" y="222"/>
                  <a:pt x="215" y="222"/>
                </a:cubicBezTo>
                <a:cubicBezTo>
                  <a:pt x="205" y="231"/>
                  <a:pt x="182" y="216"/>
                  <a:pt x="176" y="212"/>
                </a:cubicBezTo>
                <a:cubicBezTo>
                  <a:pt x="169" y="217"/>
                  <a:pt x="161" y="220"/>
                  <a:pt x="152" y="222"/>
                </a:cubicBezTo>
                <a:cubicBezTo>
                  <a:pt x="154" y="222"/>
                  <a:pt x="154" y="222"/>
                  <a:pt x="154" y="222"/>
                </a:cubicBezTo>
                <a:cubicBezTo>
                  <a:pt x="154" y="222"/>
                  <a:pt x="150" y="256"/>
                  <a:pt x="131" y="256"/>
                </a:cubicBezTo>
                <a:cubicBezTo>
                  <a:pt x="125" y="256"/>
                  <a:pt x="125" y="256"/>
                  <a:pt x="125" y="256"/>
                </a:cubicBezTo>
                <a:cubicBezTo>
                  <a:pt x="111" y="256"/>
                  <a:pt x="103" y="227"/>
                  <a:pt x="102" y="221"/>
                </a:cubicBezTo>
                <a:cubicBezTo>
                  <a:pt x="94" y="219"/>
                  <a:pt x="86" y="216"/>
                  <a:pt x="79" y="211"/>
                </a:cubicBezTo>
                <a:cubicBezTo>
                  <a:pt x="80" y="213"/>
                  <a:pt x="80" y="213"/>
                  <a:pt x="80" y="213"/>
                </a:cubicBezTo>
                <a:cubicBezTo>
                  <a:pt x="80" y="213"/>
                  <a:pt x="53" y="234"/>
                  <a:pt x="40" y="221"/>
                </a:cubicBezTo>
                <a:cubicBezTo>
                  <a:pt x="35" y="216"/>
                  <a:pt x="35" y="216"/>
                  <a:pt x="35" y="216"/>
                </a:cubicBezTo>
                <a:cubicBezTo>
                  <a:pt x="25" y="206"/>
                  <a:pt x="41" y="180"/>
                  <a:pt x="44" y="175"/>
                </a:cubicBezTo>
                <a:cubicBezTo>
                  <a:pt x="40" y="169"/>
                  <a:pt x="37" y="162"/>
                  <a:pt x="35" y="154"/>
                </a:cubicBezTo>
                <a:cubicBezTo>
                  <a:pt x="29" y="153"/>
                  <a:pt x="0" y="145"/>
                  <a:pt x="0" y="131"/>
                </a:cubicBezTo>
                <a:cubicBezTo>
                  <a:pt x="0" y="125"/>
                  <a:pt x="0" y="125"/>
                  <a:pt x="0" y="125"/>
                </a:cubicBezTo>
                <a:cubicBezTo>
                  <a:pt x="0" y="108"/>
                  <a:pt x="28" y="103"/>
                  <a:pt x="35" y="102"/>
                </a:cubicBezTo>
                <a:cubicBezTo>
                  <a:pt x="37" y="94"/>
                  <a:pt x="40" y="87"/>
                  <a:pt x="44" y="80"/>
                </a:cubicBezTo>
                <a:cubicBezTo>
                  <a:pt x="41" y="76"/>
                  <a:pt x="24" y="50"/>
                  <a:pt x="34" y="40"/>
                </a:cubicBezTo>
                <a:cubicBezTo>
                  <a:pt x="40" y="35"/>
                  <a:pt x="40" y="35"/>
                  <a:pt x="40" y="35"/>
                </a:cubicBezTo>
                <a:cubicBezTo>
                  <a:pt x="51" y="23"/>
                  <a:pt x="75" y="39"/>
                  <a:pt x="80" y="43"/>
                </a:cubicBezTo>
                <a:cubicBezTo>
                  <a:pt x="87" y="39"/>
                  <a:pt x="94" y="36"/>
                  <a:pt x="102" y="34"/>
                </a:cubicBezTo>
                <a:cubicBezTo>
                  <a:pt x="104" y="27"/>
                  <a:pt x="112" y="0"/>
                  <a:pt x="125" y="0"/>
                </a:cubicBezTo>
                <a:cubicBezTo>
                  <a:pt x="131" y="0"/>
                  <a:pt x="131" y="0"/>
                  <a:pt x="131" y="0"/>
                </a:cubicBezTo>
                <a:cubicBezTo>
                  <a:pt x="147" y="0"/>
                  <a:pt x="153" y="26"/>
                  <a:pt x="154" y="34"/>
                </a:cubicBezTo>
                <a:cubicBezTo>
                  <a:pt x="162" y="36"/>
                  <a:pt x="169" y="39"/>
                  <a:pt x="176" y="43"/>
                </a:cubicBezTo>
                <a:cubicBezTo>
                  <a:pt x="182" y="39"/>
                  <a:pt x="206" y="24"/>
                  <a:pt x="216" y="34"/>
                </a:cubicBezTo>
                <a:cubicBezTo>
                  <a:pt x="222" y="40"/>
                  <a:pt x="222" y="40"/>
                  <a:pt x="222" y="40"/>
                </a:cubicBezTo>
                <a:cubicBezTo>
                  <a:pt x="233" y="51"/>
                  <a:pt x="217" y="74"/>
                  <a:pt x="213" y="80"/>
                </a:cubicBezTo>
                <a:cubicBezTo>
                  <a:pt x="217" y="87"/>
                  <a:pt x="220" y="94"/>
                  <a:pt x="222" y="102"/>
                </a:cubicBezTo>
                <a:cubicBezTo>
                  <a:pt x="224" y="102"/>
                  <a:pt x="256" y="107"/>
                  <a:pt x="256" y="125"/>
                </a:cubicBezTo>
                <a:cubicBezTo>
                  <a:pt x="256" y="131"/>
                  <a:pt x="256" y="131"/>
                  <a:pt x="256" y="131"/>
                </a:cubicBezTo>
                <a:cubicBezTo>
                  <a:pt x="256" y="144"/>
                  <a:pt x="229" y="152"/>
                  <a:pt x="222" y="154"/>
                </a:cubicBezTo>
                <a:moveTo>
                  <a:pt x="128" y="56"/>
                </a:moveTo>
                <a:cubicBezTo>
                  <a:pt x="88" y="56"/>
                  <a:pt x="56" y="88"/>
                  <a:pt x="56" y="128"/>
                </a:cubicBezTo>
                <a:cubicBezTo>
                  <a:pt x="56" y="168"/>
                  <a:pt x="88" y="200"/>
                  <a:pt x="128" y="200"/>
                </a:cubicBezTo>
                <a:cubicBezTo>
                  <a:pt x="168" y="200"/>
                  <a:pt x="200" y="168"/>
                  <a:pt x="200" y="128"/>
                </a:cubicBezTo>
                <a:cubicBezTo>
                  <a:pt x="200" y="88"/>
                  <a:pt x="168" y="56"/>
                  <a:pt x="128" y="56"/>
                </a:cubicBezTo>
                <a:moveTo>
                  <a:pt x="128" y="176"/>
                </a:moveTo>
                <a:cubicBezTo>
                  <a:pt x="101" y="176"/>
                  <a:pt x="80" y="155"/>
                  <a:pt x="80" y="128"/>
                </a:cubicBezTo>
                <a:cubicBezTo>
                  <a:pt x="80" y="101"/>
                  <a:pt x="101" y="80"/>
                  <a:pt x="128" y="80"/>
                </a:cubicBezTo>
                <a:cubicBezTo>
                  <a:pt x="155" y="80"/>
                  <a:pt x="176" y="101"/>
                  <a:pt x="176" y="128"/>
                </a:cubicBezTo>
                <a:cubicBezTo>
                  <a:pt x="176" y="155"/>
                  <a:pt x="155" y="176"/>
                  <a:pt x="128" y="176"/>
                </a:cubicBezTo>
                <a:moveTo>
                  <a:pt x="128" y="104"/>
                </a:moveTo>
                <a:cubicBezTo>
                  <a:pt x="115" y="104"/>
                  <a:pt x="104" y="115"/>
                  <a:pt x="104" y="128"/>
                </a:cubicBezTo>
                <a:cubicBezTo>
                  <a:pt x="104" y="141"/>
                  <a:pt x="115" y="152"/>
                  <a:pt x="128" y="152"/>
                </a:cubicBezTo>
                <a:cubicBezTo>
                  <a:pt x="141" y="152"/>
                  <a:pt x="152" y="141"/>
                  <a:pt x="152" y="128"/>
                </a:cubicBezTo>
                <a:cubicBezTo>
                  <a:pt x="152" y="115"/>
                  <a:pt x="141" y="104"/>
                  <a:pt x="128" y="104"/>
                </a:cubicBezTo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  <p:sp>
        <p:nvSpPr>
          <p:cNvPr id="185" name="Google Shape;185;p22"/>
          <p:cNvSpPr/>
          <p:nvPr/>
        </p:nvSpPr>
        <p:spPr>
          <a:xfrm>
            <a:off x="4342471" y="2726550"/>
            <a:ext cx="373039" cy="361196"/>
          </a:xfrm>
          <a:custGeom>
            <a:avLst/>
            <a:gdLst/>
            <a:ahLst/>
            <a:cxnLst/>
            <a:rect l="l" t="t" r="r" b="b"/>
            <a:pathLst>
              <a:path w="256" h="248" extrusionOk="0">
                <a:moveTo>
                  <a:pt x="256" y="236"/>
                </a:moveTo>
                <a:cubicBezTo>
                  <a:pt x="256" y="236"/>
                  <a:pt x="256" y="236"/>
                  <a:pt x="256" y="236"/>
                </a:cubicBezTo>
                <a:cubicBezTo>
                  <a:pt x="256" y="243"/>
                  <a:pt x="251" y="248"/>
                  <a:pt x="244" y="248"/>
                </a:cubicBezTo>
                <a:cubicBezTo>
                  <a:pt x="12" y="248"/>
                  <a:pt x="12" y="248"/>
                  <a:pt x="12" y="248"/>
                </a:cubicBezTo>
                <a:cubicBezTo>
                  <a:pt x="5" y="248"/>
                  <a:pt x="0" y="243"/>
                  <a:pt x="0" y="236"/>
                </a:cubicBezTo>
                <a:cubicBezTo>
                  <a:pt x="0" y="236"/>
                  <a:pt x="0" y="236"/>
                  <a:pt x="0" y="236"/>
                </a:cubicBezTo>
                <a:cubicBezTo>
                  <a:pt x="0" y="236"/>
                  <a:pt x="0" y="236"/>
                  <a:pt x="0" y="236"/>
                </a:cubicBezTo>
                <a:cubicBezTo>
                  <a:pt x="0" y="236"/>
                  <a:pt x="0" y="192"/>
                  <a:pt x="32" y="176"/>
                </a:cubicBezTo>
                <a:cubicBezTo>
                  <a:pt x="52" y="166"/>
                  <a:pt x="44" y="174"/>
                  <a:pt x="69" y="164"/>
                </a:cubicBezTo>
                <a:cubicBezTo>
                  <a:pt x="94" y="154"/>
                  <a:pt x="100" y="150"/>
                  <a:pt x="100" y="150"/>
                </a:cubicBezTo>
                <a:cubicBezTo>
                  <a:pt x="100" y="127"/>
                  <a:pt x="100" y="127"/>
                  <a:pt x="100" y="127"/>
                </a:cubicBezTo>
                <a:cubicBezTo>
                  <a:pt x="100" y="127"/>
                  <a:pt x="91" y="119"/>
                  <a:pt x="88" y="97"/>
                </a:cubicBezTo>
                <a:cubicBezTo>
                  <a:pt x="82" y="99"/>
                  <a:pt x="80" y="90"/>
                  <a:pt x="80" y="85"/>
                </a:cubicBezTo>
                <a:cubicBezTo>
                  <a:pt x="80" y="80"/>
                  <a:pt x="77" y="63"/>
                  <a:pt x="84" y="65"/>
                </a:cubicBezTo>
                <a:cubicBezTo>
                  <a:pt x="82" y="54"/>
                  <a:pt x="81" y="44"/>
                  <a:pt x="82" y="39"/>
                </a:cubicBezTo>
                <a:cubicBezTo>
                  <a:pt x="83" y="21"/>
                  <a:pt x="101" y="1"/>
                  <a:pt x="128" y="0"/>
                </a:cubicBezTo>
                <a:cubicBezTo>
                  <a:pt x="160" y="1"/>
                  <a:pt x="173" y="21"/>
                  <a:pt x="175" y="39"/>
                </a:cubicBezTo>
                <a:cubicBezTo>
                  <a:pt x="175" y="44"/>
                  <a:pt x="174" y="54"/>
                  <a:pt x="172" y="65"/>
                </a:cubicBezTo>
                <a:cubicBezTo>
                  <a:pt x="180" y="63"/>
                  <a:pt x="177" y="80"/>
                  <a:pt x="176" y="85"/>
                </a:cubicBezTo>
                <a:cubicBezTo>
                  <a:pt x="176" y="90"/>
                  <a:pt x="174" y="99"/>
                  <a:pt x="168" y="97"/>
                </a:cubicBezTo>
                <a:cubicBezTo>
                  <a:pt x="165" y="119"/>
                  <a:pt x="156" y="126"/>
                  <a:pt x="156" y="126"/>
                </a:cubicBezTo>
                <a:cubicBezTo>
                  <a:pt x="156" y="150"/>
                  <a:pt x="156" y="150"/>
                  <a:pt x="156" y="150"/>
                </a:cubicBezTo>
                <a:cubicBezTo>
                  <a:pt x="156" y="150"/>
                  <a:pt x="162" y="153"/>
                  <a:pt x="187" y="164"/>
                </a:cubicBezTo>
                <a:cubicBezTo>
                  <a:pt x="212" y="174"/>
                  <a:pt x="204" y="166"/>
                  <a:pt x="224" y="176"/>
                </a:cubicBezTo>
                <a:cubicBezTo>
                  <a:pt x="256" y="192"/>
                  <a:pt x="256" y="236"/>
                  <a:pt x="256" y="236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  <p:pic>
        <p:nvPicPr>
          <p:cNvPr id="6" name="Picture 5" descr="A blue and yellow snake logo&#10;&#10;Description automatically generated">
            <a:extLst>
              <a:ext uri="{FF2B5EF4-FFF2-40B4-BE49-F238E27FC236}">
                <a16:creationId xmlns:a16="http://schemas.microsoft.com/office/drawing/2014/main" id="{F324B43D-DF9A-8A35-9C1A-C9A4D9B39C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8973" y="1220932"/>
            <a:ext cx="4193475" cy="104651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6571E3A-A81F-CAAA-868D-C917CEDA37E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458937" y="2448505"/>
            <a:ext cx="944431" cy="664880"/>
          </a:xfrm>
          <a:prstGeom prst="rect">
            <a:avLst/>
          </a:prstGeom>
        </p:spPr>
      </p:pic>
      <p:pic>
        <p:nvPicPr>
          <p:cNvPr id="10" name="Picture 9" descr="A blue text with a feather and a square object&#10;&#10;Description automatically generated">
            <a:extLst>
              <a:ext uri="{FF2B5EF4-FFF2-40B4-BE49-F238E27FC236}">
                <a16:creationId xmlns:a16="http://schemas.microsoft.com/office/drawing/2014/main" id="{F5BFF42C-4989-2E2F-EDA1-44872652B6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83726" y="3566761"/>
            <a:ext cx="1150423" cy="548330"/>
          </a:xfrm>
          <a:prstGeom prst="rect">
            <a:avLst/>
          </a:prstGeom>
        </p:spPr>
      </p:pic>
      <p:pic>
        <p:nvPicPr>
          <p:cNvPr id="12" name="Picture 11" descr="A blue and black logo&#10;&#10;Description automatically generated">
            <a:extLst>
              <a:ext uri="{FF2B5EF4-FFF2-40B4-BE49-F238E27FC236}">
                <a16:creationId xmlns:a16="http://schemas.microsoft.com/office/drawing/2014/main" id="{055BAF30-0E90-2DCA-062F-FB7C01D87BE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05941" y="3548472"/>
            <a:ext cx="1380507" cy="555218"/>
          </a:xfrm>
          <a:prstGeom prst="rect">
            <a:avLst/>
          </a:prstGeom>
        </p:spPr>
      </p:pic>
      <p:sp>
        <p:nvSpPr>
          <p:cNvPr id="9" name="Google Shape;108;p19">
            <a:extLst>
              <a:ext uri="{FF2B5EF4-FFF2-40B4-BE49-F238E27FC236}">
                <a16:creationId xmlns:a16="http://schemas.microsoft.com/office/drawing/2014/main" id="{8D1FD10F-2BB7-1972-1C25-0748710A1529}"/>
              </a:ext>
            </a:extLst>
          </p:cNvPr>
          <p:cNvSpPr txBox="1">
            <a:spLocks/>
          </p:cNvSpPr>
          <p:nvPr/>
        </p:nvSpPr>
        <p:spPr>
          <a:xfrm>
            <a:off x="533400" y="493713"/>
            <a:ext cx="8368500" cy="495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0" rtlCol="0" anchor="ctr" anchorCtr="0">
            <a:noAutofit/>
          </a:bodyPr>
          <a:lstStyle>
            <a:lvl1pPr algn="l" defTabSz="342900" rtl="0" eaLnBrk="1" latinLnBrk="0" hangingPunct="1">
              <a:spcBef>
                <a:spcPct val="0"/>
              </a:spcBef>
              <a:buNone/>
              <a:defRPr sz="27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>
              <a:spcBef>
                <a:spcPts val="0"/>
              </a:spcBef>
            </a:pPr>
            <a:r>
              <a:rPr lang="en-US" sz="40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Times New Roman"/>
                <a:cs typeface="Times New Roman"/>
              </a:rPr>
              <a:t>Technologies</a:t>
            </a:r>
            <a:endParaRPr lang="en-US" dirty="0"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</a:endParaRPr>
          </a:p>
        </p:txBody>
      </p:sp>
      <p:pic>
        <p:nvPicPr>
          <p:cNvPr id="2050" name="Picture 2" descr="Image result for aws logo">
            <a:extLst>
              <a:ext uri="{FF2B5EF4-FFF2-40B4-BE49-F238E27FC236}">
                <a16:creationId xmlns:a16="http://schemas.microsoft.com/office/drawing/2014/main" id="{EF7CBD27-84BB-E2D2-C240-AB8191DF63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0961" y="2288329"/>
            <a:ext cx="1382078" cy="1036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Full Amazon S3 Guide (2020) | Logicata">
            <a:extLst>
              <a:ext uri="{FF2B5EF4-FFF2-40B4-BE49-F238E27FC236}">
                <a16:creationId xmlns:a16="http://schemas.microsoft.com/office/drawing/2014/main" id="{86A9F017-C1D7-0F75-5867-81FE92E036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9141" y="2364963"/>
            <a:ext cx="814054" cy="814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D1C2788-72D1-C570-6BA7-221BE953281A}"/>
              </a:ext>
            </a:extLst>
          </p:cNvPr>
          <p:cNvSpPr txBox="1"/>
          <p:nvPr/>
        </p:nvSpPr>
        <p:spPr>
          <a:xfrm>
            <a:off x="2879141" y="3176897"/>
            <a:ext cx="9014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dirty="0"/>
              <a:t>S3 Bucket</a:t>
            </a: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507</TotalTime>
  <Words>215</Words>
  <Application>Microsoft Office PowerPoint</Application>
  <PresentationFormat>On-screen Show (16:9)</PresentationFormat>
  <Paragraphs>43</Paragraphs>
  <Slides>12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Noto Sans Symbols</vt:lpstr>
      <vt:lpstr>Garamond</vt:lpstr>
      <vt:lpstr>Arial</vt:lpstr>
      <vt:lpstr>Times New Roman</vt:lpstr>
      <vt:lpstr>Roboto</vt:lpstr>
      <vt:lpstr>Organic</vt:lpstr>
      <vt:lpstr>PowerPoint Presentation</vt:lpstr>
      <vt:lpstr>Team - 10</vt:lpstr>
      <vt:lpstr>PowerPoint Presentation</vt:lpstr>
      <vt:lpstr>The Solutions</vt:lpstr>
      <vt:lpstr>PowerPoint Presentation</vt:lpstr>
      <vt:lpstr>Total Market Size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Dana Sula</dc:creator>
  <cp:lastModifiedBy>Vasu Y</cp:lastModifiedBy>
  <cp:revision>3</cp:revision>
  <dcterms:modified xsi:type="dcterms:W3CDTF">2024-03-04T03:04:18Z</dcterms:modified>
</cp:coreProperties>
</file>

<file path=docProps/thumbnail.jpeg>
</file>